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Light" charset="1" panose="00000400000000000000"/>
      <p:regular r:id="rId10"/>
    </p:embeddedFont>
    <p:embeddedFont>
      <p:font typeface="HK Grotesk Light Bold" charset="1" panose="00000500000000000000"/>
      <p:regular r:id="rId11"/>
    </p:embeddedFont>
    <p:embeddedFont>
      <p:font typeface="HK Grotesk Light Italics" charset="1" panose="00000400000000000000"/>
      <p:regular r:id="rId12"/>
    </p:embeddedFont>
    <p:embeddedFont>
      <p:font typeface="HK Grotesk Light Bold Italics" charset="1" panose="00000500000000000000"/>
      <p:regular r:id="rId13"/>
    </p:embeddedFont>
    <p:embeddedFont>
      <p:font typeface="Bebas Neue Cyrillic" charset="1" panose="02000506000000020004"/>
      <p:regular r:id="rId14"/>
    </p:embeddedFont>
    <p:embeddedFont>
      <p:font typeface="Mansalva" charset="1" panose="00000000000000000000"/>
      <p:regular r:id="rId15"/>
    </p:embeddedFont>
    <p:embeddedFont>
      <p:font typeface="Aby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6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6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6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6.png" Type="http://schemas.openxmlformats.org/officeDocument/2006/relationships/image"/><Relationship Id="rId4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027851" y="2603153"/>
            <a:ext cx="7524762" cy="287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770" spc="-184">
                <a:solidFill>
                  <a:srgbClr val="E76E3C"/>
                </a:solidFill>
                <a:latin typeface="Bebas Neue Cyrillic Bold"/>
              </a:rPr>
              <a:t>JESUCRISTO</a:t>
            </a:r>
          </a:p>
          <a:p>
            <a:pPr algn="ctr">
              <a:lnSpc>
                <a:spcPts val="7279"/>
              </a:lnSpc>
            </a:pPr>
            <a:r>
              <a:rPr lang="en-US" sz="8770" spc="-184">
                <a:solidFill>
                  <a:srgbClr val="E76E3C"/>
                </a:solidFill>
                <a:latin typeface="Bebas Neue Cyrillic Bold"/>
              </a:rPr>
              <a:t>CAMINO, VERDAD Y VIDA </a:t>
            </a:r>
          </a:p>
          <a:p>
            <a:pPr algn="ctr">
              <a:lnSpc>
                <a:spcPts val="7279"/>
              </a:lnSpc>
            </a:pPr>
            <a:r>
              <a:rPr lang="en-US" sz="8770" spc="-184">
                <a:solidFill>
                  <a:srgbClr val="E76E3C"/>
                </a:solidFill>
                <a:latin typeface="Bebas Neue Cyrillic Bold"/>
              </a:rPr>
              <a:t>JN. </a:t>
            </a:r>
            <a:r>
              <a:rPr lang="en-US" sz="8770" spc="-184">
                <a:solidFill>
                  <a:srgbClr val="E76E3C"/>
                </a:solidFill>
                <a:latin typeface="Bebas Neue Cyrillic Bold"/>
              </a:rPr>
              <a:t>14,</a:t>
            </a:r>
            <a:r>
              <a:rPr lang="en-US" sz="7893" spc="-165">
                <a:solidFill>
                  <a:srgbClr val="E76E3C"/>
                </a:solidFill>
                <a:latin typeface="Bebas Neue Cyrillic Bold"/>
              </a:rPr>
              <a:t> 6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740019" y="5476853"/>
            <a:ext cx="3007138" cy="160881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7353516">
            <a:off x="14349467" y="2522913"/>
            <a:ext cx="2435160" cy="85230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-2208036"/>
            <a:ext cx="7848502" cy="963006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747157" y="248249"/>
            <a:ext cx="3944630" cy="187863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454611" y="6835561"/>
            <a:ext cx="7683370" cy="3255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5103" y="192293"/>
            <a:ext cx="417575" cy="77328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91574" y="1337518"/>
            <a:ext cx="8222709" cy="2623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</a:t>
            </a: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II. PARTE: ACTIVIDAD DE JESÚS EN GALILEA Y VIAJE A JERUSALÉN (4,14. 19,28)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82201" y="173243"/>
            <a:ext cx="9767745" cy="945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25. LUCAS 4, 14-15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26</a:t>
            </a: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. LUCAS 4, 16-30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27. LUCAS 4, 38-41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28. LUCAS 5, 1-11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29. LUCAS 5, 27-39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30. LUCAS 6, 12-16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31. LUCAS 7, 11-17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32. LUCAS 8, 4-8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33. LUCAS 9, 1-6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34. LUCAS 9, 18-21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35. LUCAS 9, 51-56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36. LUCAS 11, 1-4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37. LUCAS 12, 13-21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38. LUCAS 14, 15-24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39. LUCAS 15</a:t>
            </a:r>
          </a:p>
          <a:p>
            <a:pPr algn="ctr">
              <a:lnSpc>
                <a:spcPts val="4693"/>
              </a:lnSpc>
            </a:pPr>
            <a:r>
              <a:rPr lang="en-US" sz="3816" spc="-80">
                <a:solidFill>
                  <a:srgbClr val="000000"/>
                </a:solidFill>
                <a:latin typeface="Bebas Neue Cyrillic Bold"/>
              </a:rPr>
              <a:t>40. LUCAS 18, 9-14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678906" y="5214938"/>
            <a:ext cx="3266840" cy="476042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193584" y="1070818"/>
            <a:ext cx="4539204" cy="559532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42702" y="450788"/>
            <a:ext cx="3177079" cy="517686"/>
            <a:chOff x="0" y="0"/>
            <a:chExt cx="4236105" cy="69024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85725"/>
              <a:ext cx="4236105" cy="502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Dióc</a:t>
              </a: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esis de Montería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94725"/>
              <a:ext cx="4236105" cy="295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8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6762" y="859790"/>
            <a:ext cx="16230600" cy="1785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DISTRIBUCIÓN DEL ITINERARIO SEGÚN EL AÑO LITÚRGICO 2021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21121" b="1017"/>
          <a:stretch>
            <a:fillRect/>
          </a:stretch>
        </p:blipFill>
        <p:spPr>
          <a:xfrm flipH="false" flipV="false" rot="0">
            <a:off x="4201355" y="2645410"/>
            <a:ext cx="7384154" cy="694962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0581" y="3273643"/>
            <a:ext cx="3530433" cy="260610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144000" y="1875198"/>
            <a:ext cx="4418770" cy="190559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29066" y="6593363"/>
            <a:ext cx="2656731" cy="94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000000"/>
                </a:solidFill>
                <a:latin typeface="Bebas Neue Cyrillic Bold"/>
              </a:rPr>
              <a:t>III. PARTE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06131" y="2141898"/>
            <a:ext cx="2313384" cy="94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000000"/>
                </a:solidFill>
                <a:latin typeface="Bebas Neue Cyrillic Bold"/>
              </a:rPr>
              <a:t>I. PARTE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562770" y="8647614"/>
            <a:ext cx="2484983" cy="94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000000"/>
                </a:solidFill>
                <a:latin typeface="Bebas Neue Cyrillic Bold"/>
              </a:rPr>
              <a:t>II. PARTE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109601" y="8543114"/>
            <a:ext cx="2951817" cy="1051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506446" y="132245"/>
            <a:ext cx="2291920" cy="10915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50000"/>
          </a:blip>
          <a:srcRect l="0" t="0" r="0" b="0"/>
          <a:stretch>
            <a:fillRect/>
          </a:stretch>
        </p:blipFill>
        <p:spPr>
          <a:xfrm flipH="false" flipV="false" rot="0">
            <a:off x="3104631" y="427950"/>
            <a:ext cx="4366108" cy="50011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50000"/>
          </a:blip>
          <a:srcRect l="0" t="0" r="0" b="0"/>
          <a:stretch>
            <a:fillRect/>
          </a:stretch>
        </p:blipFill>
        <p:spPr>
          <a:xfrm flipH="false" flipV="false" rot="0">
            <a:off x="9886051" y="427950"/>
            <a:ext cx="4366108" cy="5001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405389" y="3248094"/>
            <a:ext cx="1062575" cy="95631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286298" y="4749898"/>
            <a:ext cx="1181667" cy="120103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4286298" y="6344570"/>
            <a:ext cx="1181667" cy="113243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286298" y="7850901"/>
            <a:ext cx="1169071" cy="105773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4405389" y="9187856"/>
            <a:ext cx="1131477" cy="966899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326507" y="1735474"/>
            <a:ext cx="4651798" cy="1072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3"/>
              </a:lnSpc>
            </a:pPr>
            <a:r>
              <a:rPr lang="en-US" sz="4774" spc="-100">
                <a:solidFill>
                  <a:srgbClr val="E76E3C"/>
                </a:solidFill>
                <a:latin typeface="Bebas Neue Cyrillic Bold"/>
              </a:rPr>
              <a:t>ESQUEMA PARA CADA</a:t>
            </a:r>
          </a:p>
          <a:p>
            <a:pPr algn="ctr">
              <a:lnSpc>
                <a:spcPts val="3963"/>
              </a:lnSpc>
            </a:pPr>
            <a:r>
              <a:rPr lang="en-US" sz="4774" spc="-100">
                <a:solidFill>
                  <a:srgbClr val="E76E3C"/>
                </a:solidFill>
                <a:latin typeface="Bebas Neue Cyrillic Bold"/>
              </a:rPr>
              <a:t>ENCUENTRO DE LECTIO.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18555" y="3764353"/>
            <a:ext cx="9938058" cy="323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2387" spc="95">
                <a:solidFill>
                  <a:srgbClr val="000000"/>
                </a:solidFill>
                <a:latin typeface="Arimo Bold"/>
              </a:rPr>
              <a:t>1.	SALUDO E INVOCACIÓN AL ESPÍRITU</a:t>
            </a:r>
            <a:r>
              <a:rPr lang="en-US" sz="2387" spc="95">
                <a:solidFill>
                  <a:srgbClr val="000000"/>
                </a:solidFill>
                <a:latin typeface="Arimo Bold"/>
              </a:rPr>
              <a:t> SANTO.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28784" y="5388517"/>
            <a:ext cx="9938058" cy="323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7"/>
              </a:lnSpc>
            </a:pPr>
            <a:r>
              <a:rPr lang="en-US" sz="2387" spc="95">
                <a:solidFill>
                  <a:srgbClr val="000000"/>
                </a:solidFill>
                <a:latin typeface="Arimo Bold"/>
              </a:rPr>
              <a:t>2.	AMBIENTACIÓN O SIGNO.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28784" y="6592695"/>
            <a:ext cx="9398592" cy="64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83"/>
              </a:lnSpc>
            </a:pPr>
            <a:r>
              <a:rPr lang="en-US" sz="2257" spc="90">
                <a:solidFill>
                  <a:srgbClr val="000000"/>
                </a:solidFill>
                <a:latin typeface="Arimo Bold"/>
              </a:rPr>
              <a:t>3.	TEXTO BÍBLICO</a:t>
            </a:r>
          </a:p>
          <a:p>
            <a:pPr>
              <a:lnSpc>
                <a:spcPts val="2483"/>
              </a:lnSpc>
            </a:pPr>
            <a:r>
              <a:rPr lang="en-US" sz="2257" spc="90">
                <a:solidFill>
                  <a:srgbClr val="000000"/>
                </a:solidFill>
                <a:latin typeface="Arimo Bold"/>
              </a:rPr>
              <a:t> (¡QUÉ DICE LA PALABRA DE DIOS!)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28784" y="8061676"/>
            <a:ext cx="8021370" cy="64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83"/>
              </a:lnSpc>
            </a:pPr>
            <a:r>
              <a:rPr lang="en-US" sz="2257" spc="90">
                <a:solidFill>
                  <a:srgbClr val="000000"/>
                </a:solidFill>
                <a:latin typeface="Arimo Bold"/>
              </a:rPr>
              <a:t>4.	EXPLICACIÓN DEL TEXTO</a:t>
            </a:r>
          </a:p>
          <a:p>
            <a:pPr>
              <a:lnSpc>
                <a:spcPts val="2483"/>
              </a:lnSpc>
            </a:pPr>
            <a:r>
              <a:rPr lang="en-US" sz="2257" spc="90">
                <a:solidFill>
                  <a:srgbClr val="000000"/>
                </a:solidFill>
                <a:latin typeface="Arimo Bold"/>
              </a:rPr>
              <a:t> (MEDITEMOS LA PALABRA EN COMUNIDAD.)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75365" y="9509854"/>
            <a:ext cx="8021370" cy="332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83"/>
              </a:lnSpc>
            </a:pPr>
            <a:r>
              <a:rPr lang="en-US" sz="2257" spc="90">
                <a:solidFill>
                  <a:srgbClr val="000000"/>
                </a:solidFill>
                <a:latin typeface="Arimo Bold"/>
              </a:rPr>
              <a:t>5. LUCAS NOS ENSEÑA HOY.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75192" y="2500296"/>
            <a:ext cx="8106603" cy="4821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25357" indent="-212679" lvl="1">
              <a:lnSpc>
                <a:spcPts val="2758"/>
              </a:lnSpc>
              <a:buFont typeface="Arial"/>
              <a:buChar char="•"/>
            </a:pPr>
            <a:r>
              <a:rPr lang="en-US" sz="1970">
                <a:solidFill>
                  <a:srgbClr val="000000"/>
                </a:solidFill>
                <a:latin typeface="Arimo Bold"/>
              </a:rPr>
              <a:t>¿Qué se espera del inicio de este trienio?</a:t>
            </a:r>
          </a:p>
          <a:p>
            <a:pPr algn="just">
              <a:lnSpc>
                <a:spcPts val="2413"/>
              </a:lnSpc>
            </a:pP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 Bold"/>
              </a:rPr>
              <a:t>B</a:t>
            </a:r>
            <a:r>
              <a:rPr lang="en-US" sz="1723">
                <a:solidFill>
                  <a:srgbClr val="000000"/>
                </a:solidFill>
                <a:latin typeface="Arimo"/>
              </a:rPr>
              <a:t>rindar una herramienta pastoral para dinamizar las estructuras pastorales ya establecidas.</a:t>
            </a: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"/>
              </a:rPr>
              <a:t>Articular la acción pastoral de la Diócesis en un mismo camino, para que los sacerdotes, parroquias, grupos, comunidades y ministerios hablemos un mismo idioma.</a:t>
            </a: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"/>
              </a:rPr>
              <a:t>Integrar todos los campos de acción pastoral de nuestra Diócesis en un mismo contenido de manera que los niños, jóvenes, familia, grupos y movimientos eclesiales, etc. Se sientan incluidos y por ende acojan y desarrollen esta propuesta.</a:t>
            </a: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"/>
              </a:rPr>
              <a:t>Que haya continuidad en los procesos formativos y evangelizadores de la Diócesis, que se puedan evaluar, corregir y orientar.</a:t>
            </a:r>
          </a:p>
          <a:p>
            <a:pPr>
              <a:lnSpc>
                <a:spcPts val="2068"/>
              </a:lnSpc>
            </a:pPr>
            <a:r>
              <a:rPr lang="en-US" sz="1477">
                <a:solidFill>
                  <a:srgbClr val="000000"/>
                </a:solidFill>
                <a:latin typeface="Arimo"/>
              </a:rPr>
              <a:t>     </a:t>
            </a:r>
          </a:p>
          <a:p>
            <a:pPr>
              <a:lnSpc>
                <a:spcPts val="2068"/>
              </a:lnSpc>
            </a:pPr>
          </a:p>
          <a:p>
            <a:pPr algn="just">
              <a:lnSpc>
                <a:spcPts val="2413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275192" y="6943639"/>
            <a:ext cx="8106603" cy="3343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25357" indent="-212679" lvl="1">
              <a:lnSpc>
                <a:spcPts val="2758"/>
              </a:lnSpc>
              <a:buFont typeface="Arial"/>
              <a:buChar char="•"/>
            </a:pPr>
            <a:r>
              <a:rPr lang="en-US" sz="1970">
                <a:solidFill>
                  <a:srgbClr val="000000"/>
                </a:solidFill>
                <a:latin typeface="Arimo Bold"/>
              </a:rPr>
              <a:t>  ¿Cómo lo vamos a materializar?</a:t>
            </a:r>
          </a:p>
          <a:p>
            <a:pPr algn="just">
              <a:lnSpc>
                <a:spcPts val="2413"/>
              </a:lnSpc>
            </a:pP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"/>
              </a:rPr>
              <a:t>Med</a:t>
            </a:r>
            <a:r>
              <a:rPr lang="en-US" sz="1723">
                <a:solidFill>
                  <a:srgbClr val="000000"/>
                </a:solidFill>
                <a:latin typeface="Arimo"/>
              </a:rPr>
              <a:t>iante un subsidio formativo para el año entrante inspirado en el Evangelio según San Lucas, dirigido a niños, jóvenes, familia, laicos en formación (Doctrinal o Ministerial), grupos o movimientos eclesiales y sacerdotes.</a:t>
            </a:r>
          </a:p>
          <a:p>
            <a:pPr algn="just" marL="372188" indent="-186094" lvl="1">
              <a:lnSpc>
                <a:spcPts val="2413"/>
              </a:lnSpc>
              <a:buFont typeface="Arial"/>
              <a:buChar char="•"/>
            </a:pPr>
            <a:r>
              <a:rPr lang="en-US" sz="1723">
                <a:solidFill>
                  <a:srgbClr val="000000"/>
                </a:solidFill>
                <a:latin typeface="Arimo"/>
              </a:rPr>
              <a:t>Haciendo énfasis en aquellos temas más necesarios para nuestra formación (sacerdotal y laical) y orientarlos desde la palabra de Dios y el Magisterio de la Iglesia.</a:t>
            </a:r>
          </a:p>
          <a:p>
            <a:pPr algn="just">
              <a:lnSpc>
                <a:spcPts val="2413"/>
              </a:lnSpc>
            </a:pPr>
          </a:p>
          <a:p>
            <a:pPr>
              <a:lnSpc>
                <a:spcPts val="2068"/>
              </a:lnSpc>
            </a:pPr>
          </a:p>
          <a:p>
            <a:pPr algn="just">
              <a:lnSpc>
                <a:spcPts val="2413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67001" y="536090"/>
            <a:ext cx="4539204" cy="559532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120131" y="1028700"/>
            <a:ext cx="3856723" cy="729404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160376" y="300425"/>
            <a:ext cx="3967248" cy="901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4072" spc="-85">
                <a:solidFill>
                  <a:srgbClr val="E76E3C"/>
                </a:solidFill>
                <a:latin typeface="Bebas Neue Cyrillic Bold"/>
              </a:rPr>
              <a:t>DIÓCESIS DE MONTERÍA </a:t>
            </a:r>
          </a:p>
          <a:p>
            <a:pPr algn="ctr">
              <a:lnSpc>
                <a:spcPts val="3379"/>
              </a:lnSpc>
            </a:pPr>
            <a:r>
              <a:rPr lang="en-US" sz="4072" spc="-85">
                <a:solidFill>
                  <a:srgbClr val="E76E3C"/>
                </a:solidFill>
                <a:latin typeface="Bebas Neue Cyrillic Bold"/>
              </a:rPr>
              <a:t>PLAN DE EVANGELIZACIÓN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06205" y="1606123"/>
            <a:ext cx="8475590" cy="537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6"/>
              </a:lnSpc>
            </a:pPr>
            <a:r>
              <a:rPr lang="en-US" sz="2036" spc="81">
                <a:solidFill>
                  <a:srgbClr val="000000"/>
                </a:solidFill>
                <a:latin typeface="Arimo Bold"/>
              </a:rPr>
              <a:t>III TRIENIO</a:t>
            </a:r>
          </a:p>
          <a:p>
            <a:pPr algn="ctr">
              <a:lnSpc>
                <a:spcPts val="2036"/>
              </a:lnSpc>
            </a:pPr>
            <a:r>
              <a:rPr lang="en-US" sz="2036" spc="81">
                <a:solidFill>
                  <a:srgbClr val="000000"/>
                </a:solidFill>
                <a:latin typeface="Arimo Bold"/>
              </a:rPr>
              <a:t>J</a:t>
            </a:r>
            <a:r>
              <a:rPr lang="en-US" sz="2036" spc="81">
                <a:solidFill>
                  <a:srgbClr val="000000"/>
                </a:solidFill>
                <a:latin typeface="Arimo Bold"/>
              </a:rPr>
              <a:t>ESUCRIST</a:t>
            </a:r>
            <a:r>
              <a:rPr lang="en-US" sz="2036" spc="81">
                <a:solidFill>
                  <a:srgbClr val="000000"/>
                </a:solidFill>
                <a:latin typeface="Arimo Bold"/>
              </a:rPr>
              <a:t>O VIDA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6556" y="1776945"/>
            <a:ext cx="5181123" cy="3462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ORACION</a:t>
            </a:r>
          </a:p>
          <a:p>
            <a:pPr>
              <a:lnSpc>
                <a:spcPts val="66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 POR LA </a:t>
            </a:r>
          </a:p>
          <a:p>
            <a:pPr>
              <a:lnSpc>
                <a:spcPts val="6639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DIOCESIS </a:t>
            </a:r>
          </a:p>
          <a:p>
            <a:pPr>
              <a:lnSpc>
                <a:spcPts val="663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321162" y="7772"/>
            <a:ext cx="11070696" cy="768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Oh Santísima Trinidad, misterio de unidad y amor, te damos gracias por nuestra Iglesia particular de Montería, que al recibir la misión del Padre: anuncia, celebra, ama y vive la palabra de Dios y los sacramentos en la fe. 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Que la fuerza de tu Santo Espíritu nos ayude a comprometernos como verdaderos discípulos misioneros en la acción pastoral de la Iglesia, que busca la construcción del reino de Dios, en comunión y conversión. 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rimo"/>
              </a:rPr>
              <a:t>Que tú presencia guie la evangelización en cada una de nuestras comunidades, buscando siempre la mayor gloria para ti y la salvación para todos los hombres y mujeres que peregrinamos de la mano de Jesucristo camino, verdad y vida. Amen  </a:t>
            </a: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AutoShape 4" id="4"/>
          <p:cNvSpPr/>
          <p:nvPr/>
        </p:nvSpPr>
        <p:spPr>
          <a:xfrm rot="0">
            <a:off x="414181" y="450788"/>
            <a:ext cx="11422" cy="295070"/>
          </a:xfrm>
          <a:prstGeom prst="rect">
            <a:avLst/>
          </a:prstGeom>
          <a:solidFill>
            <a:srgbClr val="000000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65983" y="45426"/>
            <a:ext cx="2064617" cy="98327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687141" y="5913432"/>
            <a:ext cx="5752364" cy="4529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47090" y="972928"/>
            <a:ext cx="10635231" cy="110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96"/>
              </a:lnSpc>
            </a:pPr>
            <a:r>
              <a:rPr lang="en-US" sz="9392" spc="-197">
                <a:solidFill>
                  <a:srgbClr val="E76E3C"/>
                </a:solidFill>
                <a:latin typeface="Bebas Neue Cyrillic Bold"/>
              </a:rPr>
              <a:t>OBJETIVO GENERAL: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1215" y="3039246"/>
            <a:ext cx="10337918" cy="24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1"/>
              </a:lnSpc>
            </a:pPr>
            <a:r>
              <a:rPr lang="en-US" sz="3241">
                <a:solidFill>
                  <a:srgbClr val="000000"/>
                </a:solidFill>
                <a:latin typeface="Arimo"/>
              </a:rPr>
              <a:t>Promover  un proceso de Evangelización  para formar discípulos misioneros  que se comprometan en la vivencia de la comunión eclesial  e impregnen al mundo con los valores del Reino de Dios, caminando hacia la Salvación</a:t>
            </a:r>
          </a:p>
          <a:p>
            <a:pPr algn="just">
              <a:lnSpc>
                <a:spcPts val="3241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6999856">
            <a:off x="9104909" y="1330793"/>
            <a:ext cx="1867823" cy="106465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294159" y="8626533"/>
            <a:ext cx="7315200" cy="126353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171284" y="0"/>
            <a:ext cx="5088016" cy="85322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179094" y="5397252"/>
            <a:ext cx="443752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16433" y="820424"/>
            <a:ext cx="12513439" cy="230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8"/>
              </a:lnSpc>
            </a:pPr>
            <a:r>
              <a:rPr lang="en-US" sz="6400" spc="-134">
                <a:solidFill>
                  <a:srgbClr val="E76E3C"/>
                </a:solidFill>
                <a:latin typeface="Bebas Neue Cyrillic Bold"/>
              </a:rPr>
              <a:t>PRIMER TRIENIO: CAMINO</a:t>
            </a:r>
          </a:p>
          <a:p>
            <a:pPr algn="ctr">
              <a:lnSpc>
                <a:spcPts val="5888"/>
              </a:lnSpc>
            </a:pPr>
            <a:r>
              <a:rPr lang="en-US" sz="6400" spc="-134">
                <a:solidFill>
                  <a:srgbClr val="E76E3C"/>
                </a:solidFill>
                <a:latin typeface="Bebas Neue Cyrillic Bold"/>
              </a:rPr>
              <a:t>ORGANIZARNOS COMO PUEBLO DE DIOS, CUERPO DE CRISTO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87689" y="3973886"/>
            <a:ext cx="4087855" cy="555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04"/>
              </a:lnSpc>
            </a:pPr>
            <a:r>
              <a:rPr lang="en-US" sz="4104" spc="164">
                <a:solidFill>
                  <a:srgbClr val="000000"/>
                </a:solidFill>
                <a:latin typeface="Abys"/>
              </a:rPr>
              <a:t>OBJETIVO: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1162668">
            <a:off x="4874769" y="4240013"/>
            <a:ext cx="2135494" cy="75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2113422">
            <a:off x="2532499" y="3288368"/>
            <a:ext cx="910380" cy="107737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075544" y="3220008"/>
            <a:ext cx="10490369" cy="572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902"/>
              </a:lnSpc>
              <a:spcBef>
                <a:spcPct val="0"/>
              </a:spcBef>
            </a:pPr>
            <a:r>
              <a:rPr lang="en-US" sz="4313" spc="86" u="none">
                <a:solidFill>
                  <a:srgbClr val="000000"/>
                </a:solidFill>
                <a:latin typeface="Arimo"/>
              </a:rPr>
              <a:t>Organizar y dinamizar la acción pastoral diocesana mediante la conformación, acompañamiento y  consolidación de estructuras pastorales que facilite la evangelización y haga visible la Iglesia como Cuerpo de Cristo.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7031" y="2159381"/>
            <a:ext cx="2548297" cy="332025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41180" y="4921002"/>
            <a:ext cx="4640242" cy="4770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81100"/>
            <a:ext cx="9920700" cy="403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SEGUNDO TRIENIO: VERDAD</a:t>
            </a:r>
          </a:p>
          <a:p>
            <a:pPr>
              <a:lnSpc>
                <a:spcPts val="78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FORMARNOS COMO DISCÍPULOS</a:t>
            </a:r>
          </a:p>
          <a:p>
            <a:pPr>
              <a:lnSpc>
                <a:spcPts val="78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MISIONEROS EN LA VERDAD DEL SEÑOR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860780" y="0"/>
            <a:ext cx="3082218" cy="52041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838729" y="4859226"/>
            <a:ext cx="10950738" cy="4399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812"/>
              </a:lnSpc>
              <a:spcBef>
                <a:spcPct val="0"/>
              </a:spcBef>
            </a:pPr>
            <a:r>
              <a:rPr lang="en-US" sz="3633" spc="72">
                <a:solidFill>
                  <a:srgbClr val="000000"/>
                </a:solidFill>
                <a:latin typeface="Arimo"/>
              </a:rPr>
              <a:t>P</a:t>
            </a:r>
            <a:r>
              <a:rPr lang="en-US" sz="3633" spc="72">
                <a:solidFill>
                  <a:srgbClr val="000000"/>
                </a:solidFill>
                <a:latin typeface="Arimo"/>
              </a:rPr>
              <a:t>rofundizar la historia de salvación iniciada en el Antiguo Testamento, realizada en Jesucristo y prolongada en la Iglesia, para crecer y madurar en la fe como verdaderos discípulos misioneros del Señor, mediante un proceso evangelizador que no </a:t>
            </a:r>
          </a:p>
          <a:p>
            <a:pPr algn="just" marL="0" indent="0" lvl="0">
              <a:lnSpc>
                <a:spcPts val="5812"/>
              </a:lnSpc>
              <a:spcBef>
                <a:spcPct val="0"/>
              </a:spcBef>
            </a:pPr>
            <a:r>
              <a:rPr lang="en-US" sz="3633" spc="72">
                <a:solidFill>
                  <a:srgbClr val="000000"/>
                </a:solidFill>
                <a:latin typeface="Arimo"/>
              </a:rPr>
              <a:t>muestre la verdad de la Salvación.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45103" y="116093"/>
            <a:ext cx="417575" cy="773287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662678" y="371694"/>
            <a:ext cx="3177079" cy="517686"/>
            <a:chOff x="0" y="0"/>
            <a:chExt cx="4236105" cy="69024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4236105" cy="502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Dióc</a:t>
              </a: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esis de Montería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94725"/>
              <a:ext cx="4236105" cy="295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8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37145" y="1615830"/>
            <a:ext cx="8061370" cy="178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40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ITINERARIO</a:t>
            </a:r>
          </a:p>
          <a:p>
            <a:pPr>
              <a:lnSpc>
                <a:spcPts val="6639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SEGÚN SAN LUCAS 2021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624705" y="3483756"/>
            <a:ext cx="1184083" cy="56836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50218" y="4100889"/>
            <a:ext cx="3070670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788765" y="7804971"/>
            <a:ext cx="8148637" cy="248202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17910" y="210030"/>
            <a:ext cx="2064617" cy="9832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4582788" y="4052116"/>
            <a:ext cx="3315347" cy="559552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342821" y="3182375"/>
            <a:ext cx="9349953" cy="701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3200" spc="64">
                <a:solidFill>
                  <a:srgbClr val="000000"/>
                </a:solidFill>
                <a:latin typeface="Arimo Bold"/>
              </a:rPr>
              <a:t>Algunos </a:t>
            </a:r>
            <a:r>
              <a:rPr lang="en-US" sz="1200" spc="24">
                <a:solidFill>
                  <a:srgbClr val="000000"/>
                </a:solidFill>
                <a:latin typeface="Arimo Bold"/>
              </a:rPr>
              <a:t>Asp</a:t>
            </a:r>
            <a:r>
              <a:rPr lang="en-US" sz="3200" spc="64">
                <a:solidFill>
                  <a:srgbClr val="000000"/>
                </a:solidFill>
                <a:latin typeface="Arimo Bold"/>
              </a:rPr>
              <a:t>ectos de la Vida del Ev</a:t>
            </a:r>
            <a:r>
              <a:rPr lang="en-US" sz="3200" spc="64">
                <a:solidFill>
                  <a:srgbClr val="000000"/>
                </a:solidFill>
                <a:latin typeface="Arimo Bold"/>
              </a:rPr>
              <a:t>angelista: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20888" y="4574291"/>
            <a:ext cx="9343766" cy="4627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MÉDICO. 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PINTOR.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DISCÍPULO DE SAN PABLO.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A CRISTIANOS CONVERTIDOS DEL PAGANISMO (GRIEGO KOINÉ “POPULAR”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EVANGELIO DE: LA MISERICORDIA, ORACIÓN LA MISIÓN.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POSIBLE AÑO DE REDACCIÓN 80 D.C</a:t>
            </a:r>
          </a:p>
          <a:p>
            <a:pPr algn="ctr">
              <a:lnSpc>
                <a:spcPts val="2324"/>
              </a:lnSpc>
              <a:spcBef>
                <a:spcPct val="0"/>
              </a:spcBef>
            </a:pPr>
          </a:p>
          <a:p>
            <a:pPr algn="ctr">
              <a:lnSpc>
                <a:spcPts val="2324"/>
              </a:lnSpc>
              <a:spcBef>
                <a:spcPct val="0"/>
              </a:spcBef>
            </a:pPr>
            <a:r>
              <a:rPr lang="en-US" sz="2800" spc="-58">
                <a:solidFill>
                  <a:srgbClr val="000000"/>
                </a:solidFill>
                <a:latin typeface="Arimo"/>
              </a:rPr>
              <a:t>SE REPRESENTA CON EL TORO (SACRIFICIO, VIDA ESPIRITUAL)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3922" y="1295400"/>
            <a:ext cx="3919809" cy="4300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39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CONTENIDO</a:t>
            </a:r>
          </a:p>
          <a:p>
            <a:pPr>
              <a:lnSpc>
                <a:spcPts val="6639"/>
              </a:lnSpc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GENERAL ITINERARIO DE SAN LUCAS 2021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2910343">
            <a:off x="7796878" y="9334477"/>
            <a:ext cx="1579350" cy="43432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6260222">
            <a:off x="11455680" y="4417584"/>
            <a:ext cx="1907822" cy="48649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271260">
            <a:off x="16309599" y="8568006"/>
            <a:ext cx="1644357" cy="87973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4868563" y="6273506"/>
            <a:ext cx="3792356" cy="3116106"/>
            <a:chOff x="0" y="0"/>
            <a:chExt cx="5056475" cy="415480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280234"/>
              <a:ext cx="5056475" cy="2874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350"/>
                </a:lnSpc>
                <a:spcBef>
                  <a:spcPct val="0"/>
                </a:spcBef>
              </a:pPr>
            </a:p>
            <a:p>
              <a:pPr marL="0" indent="0" lvl="0">
                <a:lnSpc>
                  <a:spcPts val="4350"/>
                </a:lnSpc>
                <a:spcBef>
                  <a:spcPct val="0"/>
                </a:spcBef>
              </a:pPr>
              <a:r>
                <a:rPr lang="en-US" sz="2718" spc="54">
                  <a:solidFill>
                    <a:srgbClr val="000000"/>
                  </a:solidFill>
                  <a:latin typeface="Arimo"/>
                </a:rPr>
                <a:t>Introducción</a:t>
              </a:r>
            </a:p>
            <a:p>
              <a:pPr marL="0" indent="0" lvl="0">
                <a:lnSpc>
                  <a:spcPts val="4350"/>
                </a:lnSpc>
                <a:spcBef>
                  <a:spcPct val="0"/>
                </a:spcBef>
              </a:pPr>
              <a:r>
                <a:rPr lang="en-US" sz="2718" spc="54">
                  <a:solidFill>
                    <a:srgbClr val="000000"/>
                  </a:solidFill>
                  <a:latin typeface="Arimo"/>
                </a:rPr>
                <a:t>y Presentación</a:t>
              </a:r>
            </a:p>
            <a:p>
              <a:pPr marL="0" indent="0" lvl="0">
                <a:lnSpc>
                  <a:spcPts val="4350"/>
                </a:lnSpc>
                <a:spcBef>
                  <a:spcPct val="0"/>
                </a:spcBef>
              </a:pPr>
              <a:r>
                <a:rPr lang="en-US" sz="2718" spc="54">
                  <a:solidFill>
                    <a:srgbClr val="000000"/>
                  </a:solidFill>
                  <a:latin typeface="Arimo"/>
                </a:rPr>
                <a:t>de Jesús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7090"/>
              <a:ext cx="5056475" cy="931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17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5294381">
            <a:off x="5727261" y="9420212"/>
            <a:ext cx="230038" cy="79323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5294381">
            <a:off x="13832817" y="9322178"/>
            <a:ext cx="230038" cy="79323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2896060" y="6621490"/>
            <a:ext cx="3765379" cy="2525761"/>
            <a:chOff x="0" y="0"/>
            <a:chExt cx="5020505" cy="336768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084708"/>
              <a:ext cx="5020505" cy="22829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56"/>
                </a:lnSpc>
              </a:pPr>
              <a:r>
                <a:rPr lang="en-US" sz="2910" spc="58">
                  <a:solidFill>
                    <a:srgbClr val="000000"/>
                  </a:solidFill>
                  <a:latin typeface="Arimo"/>
                </a:rPr>
                <a:t>Actividad</a:t>
              </a:r>
            </a:p>
            <a:p>
              <a:pPr algn="ctr" marL="0" indent="0" lvl="0">
                <a:lnSpc>
                  <a:spcPts val="4656"/>
                </a:lnSpc>
                <a:spcBef>
                  <a:spcPct val="0"/>
                </a:spcBef>
              </a:pPr>
              <a:r>
                <a:rPr lang="en-US" sz="2910" spc="58">
                  <a:solidFill>
                    <a:srgbClr val="000000"/>
                  </a:solidFill>
                  <a:latin typeface="Arimo"/>
                </a:rPr>
                <a:t>de Jesús en Galilea y Viaje a Jerusalén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8403"/>
              <a:ext cx="5020505" cy="796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4200" spc="-205">
                  <a:solidFill>
                    <a:srgbClr val="000000"/>
                  </a:solidFill>
                  <a:latin typeface="Arimo Bold Italics"/>
                </a:rPr>
                <a:t>III. Parte: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586553" y="1246148"/>
            <a:ext cx="3808254" cy="3344352"/>
            <a:chOff x="0" y="0"/>
            <a:chExt cx="5077672" cy="445913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964908"/>
              <a:ext cx="5077672" cy="3362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091"/>
                </a:lnSpc>
                <a:spcBef>
                  <a:spcPct val="0"/>
                </a:spcBef>
              </a:pPr>
              <a:r>
                <a:rPr lang="en-US" sz="3182" spc="63">
                  <a:solidFill>
                    <a:srgbClr val="000000"/>
                  </a:solidFill>
                  <a:latin typeface="Arimo"/>
                </a:rPr>
                <a:t>A</a:t>
              </a:r>
              <a:r>
                <a:rPr lang="en-US" sz="3182" spc="63">
                  <a:solidFill>
                    <a:srgbClr val="000000"/>
                  </a:solidFill>
                  <a:latin typeface="Arimo"/>
                </a:rPr>
                <a:t>ctividad</a:t>
              </a:r>
            </a:p>
            <a:p>
              <a:pPr algn="ctr" marL="0" indent="0" lvl="0">
                <a:lnSpc>
                  <a:spcPts val="5091"/>
                </a:lnSpc>
                <a:spcBef>
                  <a:spcPct val="0"/>
                </a:spcBef>
              </a:pPr>
              <a:r>
                <a:rPr lang="en-US" sz="3182" spc="63">
                  <a:solidFill>
                    <a:srgbClr val="000000"/>
                  </a:solidFill>
                  <a:latin typeface="Arimo"/>
                </a:rPr>
                <a:t>de Jesús en Jerusalén, pasión y resurrección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57150"/>
              <a:ext cx="5077672" cy="7938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43"/>
                </a:lnSpc>
              </a:pPr>
              <a:r>
                <a:rPr lang="en-US" sz="4243" spc="-207">
                  <a:solidFill>
                    <a:srgbClr val="000000"/>
                  </a:solidFill>
                  <a:latin typeface="Arimo Bold Italics"/>
                </a:rPr>
                <a:t>II. Parte: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65983" y="45426"/>
            <a:ext cx="2064617" cy="98327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83469" y="5873502"/>
            <a:ext cx="2823782" cy="4114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3647980" y="324492"/>
            <a:ext cx="2871612" cy="554901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9234970" y="5143500"/>
            <a:ext cx="2620512" cy="4956051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4379232" y="6735633"/>
            <a:ext cx="2623326" cy="7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mo Bold"/>
              </a:rPr>
              <a:t>I.</a:t>
            </a:r>
            <a:r>
              <a:rPr lang="en-US" sz="4200">
                <a:solidFill>
                  <a:srgbClr val="000000"/>
                </a:solidFill>
                <a:latin typeface="Arimo Bold"/>
              </a:rPr>
              <a:t> Parte: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5103" y="192293"/>
            <a:ext cx="417575" cy="77328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1565700"/>
            <a:ext cx="6484396" cy="3462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I. PARTE: INTRODUCCIÓN Y PRESENTACIÓN DE JESÚS (1. 4, 13)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84460" y="1242268"/>
            <a:ext cx="12498817" cy="55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2. LUCAS 1, 5-25 ANUNCIO DEL NACIMIENTO DE JUAN EL BAUTISTA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85783" y="1824817"/>
            <a:ext cx="13373517" cy="8173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3. LUCAS 1, 26- 38 LA ANUNCIACIÓN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4. LUCAS 1, 39-56  LA VISITACIÓN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5. LUCAS 1, 57-80 NACIMIENTO DE JUAN EL BAUTISTA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6. LUCAS 2, 1-21 NACIMIENTO DE JESÚS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"/>
              </a:rPr>
              <a:t>Y VISITA DE LOS PASTORES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7. LUCAS 2, 22-40 PRESENTACIÓN DE JESÚS EN EL TEMPLO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8. LUCAS 2, 41-52 JESÚS ENTRE LOS DOCTORES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9. LUCAS 3, 1-20 PREDICACIÓN DE JUAN EL BAUTISTA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10. LUCAS 3, 21-22 BAUTISMO DE JESÚS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11. LUCAS  3, 23-38 GENEALOGÍA DE JESÚS</a:t>
            </a:r>
          </a:p>
          <a:p>
            <a:pPr algn="ctr">
              <a:lnSpc>
                <a:spcPts val="5904"/>
              </a:lnSpc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12. LUCAS 4, 1-13 TENTACIONES DE JESÚS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678906" y="5214938"/>
            <a:ext cx="3266840" cy="4760423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42702" y="450788"/>
            <a:ext cx="3177079" cy="517686"/>
            <a:chOff x="0" y="0"/>
            <a:chExt cx="4236105" cy="69024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85725"/>
              <a:ext cx="4236105" cy="502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Dióc</a:t>
              </a: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esis de Montería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94725"/>
              <a:ext cx="4236105" cy="295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8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819210" y="469219"/>
            <a:ext cx="4725739" cy="55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4800" spc="-100">
                <a:solidFill>
                  <a:srgbClr val="000000"/>
                </a:solidFill>
                <a:latin typeface="Bebas Neue Cyrillic Bold"/>
              </a:rPr>
              <a:t>1. LUCAS 1, 1-4 - PRÓLOGO  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5103" y="192293"/>
            <a:ext cx="417575" cy="77328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1565700"/>
            <a:ext cx="8222709" cy="3462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0"/>
              </a:lnSpc>
              <a:spcBef>
                <a:spcPct val="0"/>
              </a:spcBef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</a:t>
            </a: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I. PARTE: ACTIVIDAD DE JESÚS EN JERUSALÉN, PASIÓN Y RESURRECCIÓN</a:t>
            </a:r>
          </a:p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8000" spc="-168">
                <a:solidFill>
                  <a:srgbClr val="E76E3C"/>
                </a:solidFill>
                <a:latin typeface="Bebas Neue Cyrillic Bold"/>
              </a:rPr>
              <a:t>(19, 29. 24, 29)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50360" y="409565"/>
            <a:ext cx="6143224" cy="956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</a:t>
            </a: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3. LUCAS 19, 29-40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14. LUCAS 19, 45-48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15. LUCAS 20, 20-26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16. LUCAS 21, 1-4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17. LUCAS 22, 7-35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18. LUCAS 22, 39-46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19. LUCAS 22, 34-62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20. LUCAS 23, 13-25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21. LUCAS 23, 34-39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22. LUCAS 24, 1-12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23. LUCAS 24, 13-35</a:t>
            </a:r>
          </a:p>
          <a:p>
            <a:pPr algn="ctr">
              <a:lnSpc>
                <a:spcPts val="6291"/>
              </a:lnSpc>
            </a:pPr>
            <a:r>
              <a:rPr lang="en-US" sz="5114" spc="-107">
                <a:solidFill>
                  <a:srgbClr val="000000"/>
                </a:solidFill>
                <a:latin typeface="Bebas Neue Cyrillic Bold"/>
              </a:rPr>
              <a:t>24. LUCAS 24, 50-53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678906" y="5214938"/>
            <a:ext cx="3266840" cy="476042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193584" y="1070818"/>
            <a:ext cx="4539204" cy="559532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42702" y="450788"/>
            <a:ext cx="3177079" cy="517686"/>
            <a:chOff x="0" y="0"/>
            <a:chExt cx="4236105" cy="69024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85725"/>
              <a:ext cx="4236105" cy="502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Dióc</a:t>
              </a:r>
              <a:r>
                <a:rPr lang="en-US" sz="2100" spc="42">
                  <a:solidFill>
                    <a:srgbClr val="000000"/>
                  </a:solidFill>
                  <a:latin typeface="HK Grotesk Light"/>
                </a:rPr>
                <a:t>esis de Montería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94725"/>
              <a:ext cx="4236105" cy="295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8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DAEOEKaT-pY</dc:identifier>
  <dcterms:modified xsi:type="dcterms:W3CDTF">2011-08-01T06:04:30Z</dcterms:modified>
  <cp:revision>1</cp:revision>
  <dc:title>JESUCRISTO CAMINO, VERDAD Y VIDA Jn. 14, 6</dc:title>
</cp:coreProperties>
</file>